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618" autoAdjust="0"/>
    <p:restoredTop sz="94660"/>
  </p:normalViewPr>
  <p:slideViewPr>
    <p:cSldViewPr>
      <p:cViewPr varScale="1">
        <p:scale>
          <a:sx n="100" d="100"/>
          <a:sy n="100" d="100"/>
        </p:scale>
        <p:origin x="9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9607" cy="493238"/>
          </a:xfrm>
          <a:prstGeom prst="rect">
            <a:avLst/>
          </a:prstGeom>
        </p:spPr>
        <p:txBody>
          <a:bodyPr vert="horz" lIns="89902" tIns="44951" rIns="89902" bIns="4495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602" y="2"/>
            <a:ext cx="2919607" cy="493238"/>
          </a:xfrm>
          <a:prstGeom prst="rect">
            <a:avLst/>
          </a:prstGeom>
        </p:spPr>
        <p:txBody>
          <a:bodyPr vert="horz" lIns="89902" tIns="44951" rIns="89902" bIns="44951" rtlCol="0"/>
          <a:lstStyle>
            <a:lvl1pPr algn="r">
              <a:defRPr sz="1200"/>
            </a:lvl1pPr>
          </a:lstStyle>
          <a:p>
            <a:fld id="{542F1CF3-E188-4DCE-8FFE-F2F55A7CED29}" type="datetimeFigureOut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371510"/>
            <a:ext cx="2919607" cy="493238"/>
          </a:xfrm>
          <a:prstGeom prst="rect">
            <a:avLst/>
          </a:prstGeom>
        </p:spPr>
        <p:txBody>
          <a:bodyPr vert="horz" lIns="89902" tIns="44951" rIns="89902" bIns="4495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602" y="9371510"/>
            <a:ext cx="2919607" cy="493238"/>
          </a:xfrm>
          <a:prstGeom prst="rect">
            <a:avLst/>
          </a:prstGeom>
        </p:spPr>
        <p:txBody>
          <a:bodyPr vert="horz" lIns="89902" tIns="44951" rIns="89902" bIns="44951" rtlCol="0" anchor="b"/>
          <a:lstStyle>
            <a:lvl1pPr algn="r">
              <a:defRPr sz="1200"/>
            </a:lvl1pPr>
          </a:lstStyle>
          <a:p>
            <a:fld id="{5CA34F9B-2268-4DB5-9ABB-43492773B3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370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650" cy="492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945" y="0"/>
            <a:ext cx="2919734" cy="492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C1ABE-34F9-49A5-87EF-09F89606710F}" type="datetimeFigureOut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0963" y="739775"/>
            <a:ext cx="657383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118" y="4685512"/>
            <a:ext cx="5388610" cy="444135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20"/>
            <a:ext cx="2918650" cy="492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945" y="9371020"/>
            <a:ext cx="2919734" cy="492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72C7F2-3713-4FE7-A2CD-69BFDE1CB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779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0963" y="739775"/>
            <a:ext cx="6573837" cy="36988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2C7F2-3713-4FE7-A2CD-69BFDE1CBFD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653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CDA8-86E2-49EE-AF4C-5ADF51E15B65}" type="datetime1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20DC-2449-4AAB-82A6-B259AB511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6526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3D89-2A2F-434A-8F0D-19B8178B9C2F}" type="datetime1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20DC-2449-4AAB-82A6-B259AB511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8318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8FA4-F5C2-4258-AFC7-A497EAF3B5FB}" type="datetime1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20DC-2449-4AAB-82A6-B259AB511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440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B617A-1A93-4811-80C6-5EE400270DF0}" type="datetime1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20DC-2449-4AAB-82A6-B259AB511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227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62AE-8B7D-465C-B7FE-5A402DFC9A99}" type="datetime1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20DC-2449-4AAB-82A6-B259AB511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4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1CE40-B540-4393-84A1-1BC01CC9986D}" type="datetime1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20DC-2449-4AAB-82A6-B259AB511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6408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3F1E-27A5-4DB5-BB41-9DCB0822561A}" type="datetime1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20DC-2449-4AAB-82A6-B259AB511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97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13E2-62DC-496F-AD46-639897F703D1}" type="datetime1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20DC-2449-4AAB-82A6-B259AB511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742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A087-3943-4BD6-B582-9DD8B54BF4FE}" type="datetime1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20DC-2449-4AAB-82A6-B259AB511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947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55C0-DF15-4704-B182-C0AF4879F7C9}" type="datetime1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20DC-2449-4AAB-82A6-B259AB511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514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2D9F6-D347-44D8-99E8-7C85CEB71C9E}" type="datetime1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20DC-2449-4AAB-82A6-B259AB511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102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2B4A4-783F-49A1-8380-A42ACE599A84}" type="datetime1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20DC-2449-4AAB-82A6-B259AB511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513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1338" y="0"/>
            <a:ext cx="12192000" cy="685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772817"/>
            <a:ext cx="9144000" cy="1872207"/>
          </a:xfrm>
        </p:spPr>
        <p:txBody>
          <a:bodyPr>
            <a:normAutofit/>
          </a:bodyPr>
          <a:lstStyle/>
          <a:p>
            <a:r>
              <a:rPr lang="en-US" altLang="ja-JP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Be</a:t>
            </a:r>
            <a:r>
              <a:rPr lang="ja-JP" alt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動詞 </a:t>
            </a:r>
            <a:r>
              <a:rPr kumimoji="1" lang="en-US" altLang="ja-JP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v.s</a:t>
            </a:r>
            <a:r>
              <a:rPr kumimoji="1" lang="en-US" altLang="ja-JP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. </a:t>
            </a:r>
            <a:r>
              <a:rPr lang="ja-JP" alt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一般動詞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07568" y="3886200"/>
            <a:ext cx="7776864" cy="1752600"/>
          </a:xfrm>
        </p:spPr>
        <p:txBody>
          <a:bodyPr>
            <a:normAutofit/>
          </a:bodyPr>
          <a:lstStyle/>
          <a:p>
            <a:r>
              <a:rPr lang="ja-JP" alt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これであなたも仕分け人！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20DC-2449-4AAB-82A6-B259AB51190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7918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85010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間違い探し！ </a:t>
            </a:r>
            <a:r>
              <a:rPr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1344" y="1262493"/>
            <a:ext cx="11809312" cy="5257800"/>
          </a:xfrm>
        </p:spPr>
        <p:txBody>
          <a:bodyPr>
            <a:normAutofit/>
          </a:bodyPr>
          <a:lstStyle/>
          <a:p>
            <a:pPr marL="914400" indent="-914400">
              <a:lnSpc>
                <a:spcPct val="200000"/>
              </a:lnSpc>
              <a:buFont typeface="+mj-ea"/>
              <a:buAutoNum type="circleNumDbPlain" startAt="4"/>
            </a:pPr>
            <a:r>
              <a:rPr lang="en-US" altLang="ja-JP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</a:rPr>
              <a:t>I soccer every day.</a:t>
            </a:r>
          </a:p>
          <a:p>
            <a:pPr marL="514350" indent="-514350">
              <a:lnSpc>
                <a:spcPct val="200000"/>
              </a:lnSpc>
              <a:buFont typeface="+mj-ea"/>
              <a:buAutoNum type="circleNumDbPlain" startAt="4"/>
            </a:pPr>
            <a:r>
              <a:rPr lang="en-US" altLang="ja-JP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</a:rPr>
              <a:t> This don’t is my classroom.</a:t>
            </a:r>
          </a:p>
          <a:p>
            <a:pPr marL="514350" indent="-514350">
              <a:lnSpc>
                <a:spcPct val="200000"/>
              </a:lnSpc>
              <a:buFont typeface="+mj-ea"/>
              <a:buAutoNum type="circleNumDbPlain" startAt="4"/>
            </a:pPr>
            <a:r>
              <a:rPr lang="en-US" altLang="ja-JP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</a:rPr>
              <a:t> Do you want a cat? – Yes, I am.   </a:t>
            </a:r>
            <a:endParaRPr lang="ja-JP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20DC-2449-4AAB-82A6-B259AB51190E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445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763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/>
              <a:t>どっちを使う？　</a:t>
            </a: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Be</a:t>
            </a:r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動詞</a:t>
            </a:r>
            <a:r>
              <a:rPr lang="en-US" altLang="ja-JP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/</a:t>
            </a:r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一般動詞</a:t>
            </a:r>
            <a:endParaRPr kumimoji="1"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マーカー体E" panose="020B0600010101010101" pitchFamily="50" charset="-128"/>
              <a:ea typeface="AR Pマーカー体E" panose="020B0600010101010101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484784"/>
            <a:ext cx="12192000" cy="5373216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私は一郎です。　　　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		</a:t>
            </a: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（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		</a:t>
            </a: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）</a:t>
            </a:r>
            <a:endParaRPr lang="en-US" altLang="ja-JP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マーカー体E" panose="020B0600010101010101" pitchFamily="50" charset="-128"/>
              <a:ea typeface="AR Pマーカー体E" panose="020B0600010101010101" pitchFamily="50" charset="-128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私は英語が好きです。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		</a:t>
            </a: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（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		</a:t>
            </a: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）</a:t>
            </a:r>
            <a:endParaRPr lang="en-US" altLang="ja-JP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マーカー体E" panose="020B0600010101010101" pitchFamily="50" charset="-128"/>
              <a:ea typeface="AR Pマーカー体E" panose="020B0600010101010101" pitchFamily="50" charset="-128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彼は大阪の出身です。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		</a:t>
            </a: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（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		</a:t>
            </a: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）</a:t>
            </a:r>
            <a:endParaRPr lang="en-US" altLang="ja-JP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マーカー体E" panose="020B0600010101010101" pitchFamily="50" charset="-128"/>
              <a:ea typeface="AR Pマーカー体E" panose="020B0600010101010101" pitchFamily="50" charset="-128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あなたは野球をしますか。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	</a:t>
            </a: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（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		</a:t>
            </a: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）</a:t>
            </a:r>
            <a:endParaRPr lang="en-US" altLang="ja-JP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マーカー体E" panose="020B0600010101010101" pitchFamily="50" charset="-128"/>
              <a:ea typeface="AR Pマーカー体E" panose="020B0600010101010101" pitchFamily="50" charset="-128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私はあなたを知っています。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	</a:t>
            </a: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（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		</a:t>
            </a: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20DC-2449-4AAB-82A6-B259AB51190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680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763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ja-JP" sz="6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Be</a:t>
            </a:r>
            <a:r>
              <a:rPr lang="ja-JP" altLang="en-US" sz="6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動詞で表現できるもの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484784"/>
            <a:ext cx="12192000" cy="5373216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私は一郎です。　　　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		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名前</a:t>
            </a:r>
            <a:endParaRPr lang="en-US" altLang="ja-JP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マーカー体E" panose="020B0600010101010101" pitchFamily="50" charset="-128"/>
              <a:ea typeface="AR Pマーカー体E" panose="020B0600010101010101" pitchFamily="50" charset="-128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彼は大阪の出身です。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		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出身</a:t>
            </a:r>
            <a:endParaRPr lang="en-US" altLang="ja-JP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マーカー体E" panose="020B0600010101010101" pitchFamily="50" charset="-128"/>
              <a:ea typeface="AR Pマーカー体E" panose="020B0600010101010101" pitchFamily="50" charset="-128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私の本はいすの下にある。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	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存在</a:t>
            </a:r>
            <a:endParaRPr lang="en-US" altLang="ja-JP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マーカー体E" panose="020B0600010101010101" pitchFamily="50" charset="-128"/>
              <a:ea typeface="AR Pマーカー体E" panose="020B0600010101010101" pitchFamily="50" charset="-128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彼女は私たちの先生です。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	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職業</a:t>
            </a:r>
            <a:endParaRPr lang="en-US" altLang="ja-JP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マーカー体E" panose="020B0600010101010101" pitchFamily="50" charset="-128"/>
              <a:ea typeface="AR Pマーカー体E" panose="020B0600010101010101" pitchFamily="50" charset="-128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あの猫はかわいい。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			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特徴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20DC-2449-4AAB-82A6-B259AB51190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482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76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ja-JP" altLang="en-US" sz="6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一般動詞で表現できるもの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484784"/>
            <a:ext cx="12192000" cy="5373216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私は学校に歩いて行く。　　</a:t>
            </a:r>
            <a:r>
              <a:rPr lang="en-US" altLang="ja-JP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	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動作</a:t>
            </a:r>
            <a:endParaRPr lang="en-US" altLang="ja-JP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マーカー体E" panose="020B0600010101010101" pitchFamily="50" charset="-128"/>
              <a:ea typeface="AR Pマーカー体E" panose="020B0600010101010101" pitchFamily="50" charset="-128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放課後は部活に参加する。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	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動作</a:t>
            </a:r>
            <a:endParaRPr lang="en-US" altLang="ja-JP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マーカー体E" panose="020B0600010101010101" pitchFamily="50" charset="-128"/>
              <a:ea typeface="AR Pマーカー体E" panose="020B0600010101010101" pitchFamily="50" charset="-128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彼はトラを飼っている。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		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状態</a:t>
            </a:r>
            <a:endParaRPr lang="en-US" altLang="ja-JP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マーカー体E" panose="020B0600010101010101" pitchFamily="50" charset="-128"/>
              <a:ea typeface="AR Pマーカー体E" panose="020B0600010101010101" pitchFamily="50" charset="-128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私はラーメンが大好きだ。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	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状態</a:t>
            </a:r>
            <a:endParaRPr lang="en-US" altLang="ja-JP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マーカー体E" panose="020B0600010101010101" pitchFamily="50" charset="-128"/>
              <a:ea typeface="AR Pマーカー体E" panose="020B0600010101010101" pitchFamily="50" charset="-128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私たちは毎日勉強する。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		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動作・状態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20DC-2449-4AAB-82A6-B259AB51190E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874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763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ja-JP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Be</a:t>
            </a:r>
            <a:r>
              <a:rPr lang="ja-JP" alt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動詞 </a:t>
            </a:r>
            <a:r>
              <a:rPr lang="en-US" altLang="ja-JP" sz="6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/ </a:t>
            </a:r>
            <a:r>
              <a:rPr lang="ja-JP" alt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一般動詞</a:t>
            </a:r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645329"/>
              </p:ext>
            </p:extLst>
          </p:nvPr>
        </p:nvGraphicFramePr>
        <p:xfrm>
          <a:off x="0" y="1412776"/>
          <a:ext cx="12192000" cy="5445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1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00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743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 Pゴシック体S" panose="020B0A00000000000000" pitchFamily="50" charset="-128"/>
                          <a:ea typeface="AR Pゴシック体S" panose="020B0A00000000000000" pitchFamily="50" charset="-128"/>
                        </a:rPr>
                        <a:t>Be</a:t>
                      </a:r>
                      <a:r>
                        <a:rPr kumimoji="1" lang="ja-JP" altLang="en-US" sz="3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 Pゴシック体S" panose="020B0A00000000000000" pitchFamily="50" charset="-128"/>
                          <a:ea typeface="AR Pゴシック体S" panose="020B0A00000000000000" pitchFamily="50" charset="-128"/>
                        </a:rPr>
                        <a:t>動詞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 Pゴシック体S" panose="020B0A00000000000000" pitchFamily="50" charset="-128"/>
                          <a:ea typeface="AR Pゴシック体S" panose="020B0A00000000000000" pitchFamily="50" charset="-128"/>
                        </a:rPr>
                        <a:t>一般動詞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778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  <a:ea typeface="AR PＰＯＰ４B" panose="040B0800000000000000" pitchFamily="50" charset="-128"/>
                        </a:rPr>
                        <a:t>is</a:t>
                      </a:r>
                    </a:p>
                    <a:p>
                      <a:pPr algn="ctr"/>
                      <a:r>
                        <a:rPr kumimoji="1" lang="en-US" altLang="ja-JP" sz="8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  <a:ea typeface="AR PＰＯＰ４B" panose="040B0800000000000000" pitchFamily="50" charset="-128"/>
                        </a:rPr>
                        <a:t>am</a:t>
                      </a:r>
                    </a:p>
                    <a:p>
                      <a:pPr algn="ctr"/>
                      <a:r>
                        <a:rPr kumimoji="1" lang="en-US" altLang="ja-JP" sz="8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  <a:ea typeface="AR PＰＯＰ４B" panose="040B0800000000000000" pitchFamily="50" charset="-128"/>
                        </a:rPr>
                        <a:t>are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like, </a:t>
                      </a:r>
                      <a:r>
                        <a:rPr kumimoji="1" lang="en-US" altLang="ja-JP" sz="66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play,sing</a:t>
                      </a:r>
                      <a:r>
                        <a:rPr kumimoji="1" lang="en-US" altLang="ja-JP" sz="6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, </a:t>
                      </a:r>
                      <a:r>
                        <a:rPr kumimoji="1" lang="en-US" altLang="ja-JP" sz="66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run,stop</a:t>
                      </a:r>
                      <a:r>
                        <a:rPr kumimoji="1" lang="en-US" altLang="ja-JP" sz="6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, swim,</a:t>
                      </a:r>
                    </a:p>
                    <a:p>
                      <a:r>
                        <a:rPr kumimoji="1" lang="en-US" altLang="ja-JP" sz="6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practice, love, study,…etc.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20DC-2449-4AAB-82A6-B259AB51190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561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763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ja-JP" sz="6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Be</a:t>
            </a:r>
            <a:r>
              <a:rPr lang="ja-JP" altLang="en-US" sz="6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動詞の疑問文と答え方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484784"/>
            <a:ext cx="12192000" cy="5373216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altLang="ja-JP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 </a:t>
            </a:r>
            <a:r>
              <a:rPr lang="en-US" altLang="ja-JP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Am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 </a:t>
            </a:r>
            <a:r>
              <a:rPr lang="en-US" altLang="ja-JP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I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 Sakura?</a:t>
            </a: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 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– Yes, </a:t>
            </a:r>
            <a:r>
              <a:rPr lang="en-US" altLang="ja-JP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you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 </a:t>
            </a:r>
            <a:r>
              <a:rPr lang="en-US" altLang="ja-JP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are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.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 </a:t>
            </a:r>
            <a:r>
              <a:rPr lang="en-US" altLang="ja-JP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Are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 </a:t>
            </a:r>
            <a:r>
              <a:rPr lang="en-US" altLang="ja-JP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you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 from Nara? – Yes, </a:t>
            </a:r>
            <a:r>
              <a:rPr lang="en-US" altLang="ja-JP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I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 </a:t>
            </a:r>
            <a:r>
              <a:rPr lang="en-US" altLang="ja-JP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am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.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altLang="ja-JP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 </a:t>
            </a:r>
            <a:r>
              <a:rPr lang="en-US" altLang="ja-JP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Is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 </a:t>
            </a:r>
            <a:r>
              <a:rPr lang="en-US" altLang="ja-JP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this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 your pen? – Yes, </a:t>
            </a:r>
            <a:r>
              <a:rPr lang="en-US" altLang="ja-JP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it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 </a:t>
            </a:r>
            <a:r>
              <a:rPr lang="en-US" altLang="ja-JP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is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.	</a:t>
            </a:r>
            <a:endParaRPr lang="en-US" altLang="ja-JP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AR Pマーカー体E" panose="020B0600010101010101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20DC-2449-4AAB-82A6-B259AB51190E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889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76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ja-JP" altLang="en-US" sz="6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一般動詞の疑問文と答え方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484784"/>
            <a:ext cx="12192000" cy="5373216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altLang="ja-JP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 </a:t>
            </a:r>
            <a:r>
              <a:rPr lang="en-US" altLang="ja-JP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Play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 </a:t>
            </a:r>
            <a:r>
              <a:rPr lang="en-US" altLang="ja-JP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you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 soccer?</a:t>
            </a: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 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– Yes, </a:t>
            </a:r>
            <a:r>
              <a:rPr lang="en-US" altLang="ja-JP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I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 </a:t>
            </a:r>
            <a:r>
              <a:rPr lang="en-US" altLang="ja-JP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play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.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 </a:t>
            </a:r>
            <a:r>
              <a:rPr lang="en-US" altLang="ja-JP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Practice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 </a:t>
            </a:r>
            <a:r>
              <a:rPr lang="en-US" altLang="ja-JP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you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 now? –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                    Yes, </a:t>
            </a:r>
            <a:r>
              <a:rPr lang="en-US" altLang="ja-JP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I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 </a:t>
            </a:r>
            <a:r>
              <a:rPr lang="en-US" altLang="ja-JP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practice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.</a:t>
            </a:r>
          </a:p>
          <a:p>
            <a:pPr marL="0" indent="0">
              <a:lnSpc>
                <a:spcPct val="200000"/>
              </a:lnSpc>
              <a:buNone/>
            </a:pPr>
            <a:endParaRPr lang="en-US" altLang="ja-JP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AR Pマーカー体E" panose="020B0600010101010101" pitchFamily="50" charset="-128"/>
            </a:endParaRPr>
          </a:p>
        </p:txBody>
      </p:sp>
      <p:sp>
        <p:nvSpPr>
          <p:cNvPr id="4" name="十字形 3"/>
          <p:cNvSpPr/>
          <p:nvPr/>
        </p:nvSpPr>
        <p:spPr>
          <a:xfrm rot="2609927">
            <a:off x="3585406" y="1209105"/>
            <a:ext cx="4680520" cy="4824536"/>
          </a:xfrm>
          <a:prstGeom prst="plus">
            <a:avLst>
              <a:gd name="adj" fmla="val 4318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20DC-2449-4AAB-82A6-B259AB51190E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40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78" y="-8708"/>
            <a:ext cx="12183822" cy="14176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ja-JP" altLang="en-US" sz="6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一般動詞の疑問文と答え方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719" y="1484784"/>
            <a:ext cx="12183822" cy="5373216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altLang="ja-JP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  </a:t>
            </a:r>
            <a:r>
              <a:rPr lang="en-US" altLang="ja-JP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Do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 </a:t>
            </a:r>
            <a:r>
              <a:rPr lang="en-US" altLang="ja-JP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you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 </a:t>
            </a:r>
            <a:r>
              <a:rPr lang="en-US" altLang="ja-JP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play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 soccer?</a:t>
            </a: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 </a:t>
            </a:r>
            <a:endParaRPr lang="en-US" altLang="ja-JP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AR Pマーカー体E" panose="020B0600010101010101" pitchFamily="50" charset="-128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          </a:t>
            </a: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　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– Yes, </a:t>
            </a:r>
            <a:r>
              <a:rPr lang="en-US" altLang="ja-JP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I</a:t>
            </a:r>
            <a:r>
              <a:rPr lang="ja-JP" alt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 </a:t>
            </a:r>
            <a:r>
              <a:rPr lang="en-US" altLang="ja-JP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do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.</a:t>
            </a:r>
            <a:endParaRPr lang="en-US" altLang="ja-JP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AR Pマーカー体E" panose="020B0600010101010101" pitchFamily="50" charset="-128"/>
            </a:endParaRPr>
          </a:p>
          <a:p>
            <a:pPr marL="742950" indent="-742950">
              <a:lnSpc>
                <a:spcPct val="200000"/>
              </a:lnSpc>
              <a:buFont typeface="+mj-lt"/>
              <a:buAutoNum type="arabicPeriod" startAt="2"/>
            </a:pPr>
            <a:r>
              <a:rPr lang="ja-JP" alt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 </a:t>
            </a:r>
            <a:r>
              <a:rPr lang="en-US" altLang="ja-JP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Do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 </a:t>
            </a:r>
            <a:r>
              <a:rPr lang="en-US" altLang="ja-JP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you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 </a:t>
            </a:r>
            <a:r>
              <a:rPr lang="en-US" altLang="ja-JP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listen 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to music?</a:t>
            </a: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 </a:t>
            </a:r>
            <a:endParaRPr lang="en-US" altLang="ja-JP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AR Pマーカー体E" panose="020B0600010101010101" pitchFamily="50" charset="-128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          – Yes, </a:t>
            </a:r>
            <a:r>
              <a:rPr lang="en-US" altLang="ja-JP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I</a:t>
            </a:r>
            <a:r>
              <a:rPr lang="ja-JP" alt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 </a:t>
            </a:r>
            <a:r>
              <a:rPr lang="en-US" altLang="ja-JP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do</a:t>
            </a:r>
            <a:r>
              <a:rPr lang="en-US" altLang="ja-JP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R Pマーカー体E" panose="020B0600010101010101" pitchFamily="50" charset="-128"/>
              </a:rPr>
              <a:t>.</a:t>
            </a:r>
            <a:endParaRPr lang="en-US" altLang="ja-JP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AR Pマーカー体E" panose="020B0600010101010101" pitchFamily="50" charset="-128"/>
            </a:endParaRPr>
          </a:p>
          <a:p>
            <a:pPr marL="742950" indent="-742950">
              <a:lnSpc>
                <a:spcPct val="200000"/>
              </a:lnSpc>
              <a:buFont typeface="+mj-lt"/>
              <a:buAutoNum type="arabicPeriod"/>
            </a:pPr>
            <a:endParaRPr lang="en-US" altLang="ja-JP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AR Pマーカー体E" panose="020B0600010101010101" pitchFamily="50" charset="-128"/>
            </a:endParaRPr>
          </a:p>
        </p:txBody>
      </p:sp>
      <p:sp>
        <p:nvSpPr>
          <p:cNvPr id="5" name="角丸四角形吹き出し 4"/>
          <p:cNvSpPr/>
          <p:nvPr/>
        </p:nvSpPr>
        <p:spPr>
          <a:xfrm>
            <a:off x="263352" y="2829459"/>
            <a:ext cx="2448272" cy="1800200"/>
          </a:xfrm>
          <a:prstGeom prst="wedgeRoundRectCallout">
            <a:avLst>
              <a:gd name="adj1" fmla="val -2698"/>
              <a:gd name="adj2" fmla="val -6239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Do</a:t>
            </a:r>
            <a:r>
              <a:rPr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で始めると，疑問文だと</a:t>
            </a:r>
            <a:endParaRPr lang="en-US" altLang="ja-JP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マーカー体E" panose="020B0600010101010101" pitchFamily="50" charset="-128"/>
              <a:ea typeface="AR Pマーカー体E" panose="020B0600010101010101" pitchFamily="50" charset="-128"/>
            </a:endParaRPr>
          </a:p>
          <a:p>
            <a:pPr algn="ctr"/>
            <a:r>
              <a:rPr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伝わる。</a:t>
            </a:r>
          </a:p>
        </p:txBody>
      </p:sp>
      <p:sp>
        <p:nvSpPr>
          <p:cNvPr id="6" name="角丸四角形吹き出し 5"/>
          <p:cNvSpPr/>
          <p:nvPr/>
        </p:nvSpPr>
        <p:spPr>
          <a:xfrm>
            <a:off x="8040216" y="2750713"/>
            <a:ext cx="2448272" cy="1872208"/>
          </a:xfrm>
          <a:prstGeom prst="wedgeRoundRectCallout">
            <a:avLst>
              <a:gd name="adj1" fmla="val -245177"/>
              <a:gd name="adj2" fmla="val -6051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疑問文の時の助</a:t>
            </a:r>
            <a:r>
              <a:rPr lang="ja-JP" alt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っ</a:t>
            </a:r>
            <a:r>
              <a:rPr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人</a:t>
            </a:r>
            <a:r>
              <a:rPr lang="en-US" altLang="ja-JP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Do</a:t>
            </a:r>
            <a:r>
              <a:rPr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は，</a:t>
            </a:r>
            <a:r>
              <a:rPr lang="ja-JP" altLang="en-US" sz="28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助動詞</a:t>
            </a:r>
            <a:r>
              <a:rPr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20B0600010101010101" pitchFamily="50" charset="-128"/>
                <a:ea typeface="AR Pマーカー体E" panose="020B0600010101010101" pitchFamily="50" charset="-128"/>
              </a:rPr>
              <a:t>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20DC-2449-4AAB-82A6-B259AB51190E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668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60648"/>
            <a:ext cx="121920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間違い探し！ </a:t>
            </a:r>
            <a:r>
              <a:rPr kumimoji="1"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1344" y="1600200"/>
            <a:ext cx="11881320" cy="52578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200000"/>
              </a:lnSpc>
              <a:buFont typeface="+mj-ea"/>
              <a:buAutoNum type="circleNumDbPlain"/>
            </a:pPr>
            <a:r>
              <a:rPr lang="en-US" altLang="ja-JP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</a:rPr>
              <a:t> I am like tennis.</a:t>
            </a:r>
          </a:p>
          <a:p>
            <a:pPr marL="514350" indent="-514350">
              <a:lnSpc>
                <a:spcPct val="200000"/>
              </a:lnSpc>
              <a:buFont typeface="+mj-ea"/>
              <a:buAutoNum type="circleNumDbPlain"/>
            </a:pPr>
            <a:r>
              <a:rPr lang="en-US" altLang="ja-JP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</a:rPr>
              <a:t> Are you play the piano?</a:t>
            </a:r>
          </a:p>
          <a:p>
            <a:pPr marL="514350" indent="-514350">
              <a:lnSpc>
                <a:spcPct val="200000"/>
              </a:lnSpc>
              <a:buFont typeface="+mj-ea"/>
              <a:buAutoNum type="circleNumDbPlain"/>
            </a:pPr>
            <a:r>
              <a:rPr lang="en-US" altLang="ja-JP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</a:rPr>
              <a:t> Do you a dog?   </a:t>
            </a:r>
            <a:endParaRPr lang="ja-JP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20DC-2449-4AAB-82A6-B259AB51190E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870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414</Words>
  <Application>Microsoft Office PowerPoint</Application>
  <PresentationFormat>ワイド画面</PresentationFormat>
  <Paragraphs>63</Paragraphs>
  <Slides>10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8" baseType="lpstr">
      <vt:lpstr>AR Pゴシック体S</vt:lpstr>
      <vt:lpstr>AR Pマーカー体E</vt:lpstr>
      <vt:lpstr>HGS創英角ﾎﾟｯﾌﾟ体</vt:lpstr>
      <vt:lpstr>Arial</vt:lpstr>
      <vt:lpstr>Calibri</vt:lpstr>
      <vt:lpstr>Comic Sans MS</vt:lpstr>
      <vt:lpstr>Segoe UI Semibold</vt:lpstr>
      <vt:lpstr>Office ​​テーマ</vt:lpstr>
      <vt:lpstr>Be動詞 v.s. 一般動詞</vt:lpstr>
      <vt:lpstr>どっちを使う？　Be動詞/一般動詞</vt:lpstr>
      <vt:lpstr>Be動詞で表現できるもの</vt:lpstr>
      <vt:lpstr>一般動詞で表現できるもの</vt:lpstr>
      <vt:lpstr>Be動詞 / 一般動詞</vt:lpstr>
      <vt:lpstr>Be動詞の疑問文と答え方</vt:lpstr>
      <vt:lpstr>一般動詞の疑問文と答え方</vt:lpstr>
      <vt:lpstr>一般動詞の疑問文と答え方</vt:lpstr>
      <vt:lpstr>間違い探し！ 1</vt:lpstr>
      <vt:lpstr>間違い探し！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Be動詞 v.s. 一般動詞</dc:title>
  <dc:creator>naohyama</dc:creator>
  <cp:lastModifiedBy>Oyama Naofumi</cp:lastModifiedBy>
  <cp:revision>15</cp:revision>
  <cp:lastPrinted>2022-10-03T10:56:33Z</cp:lastPrinted>
  <dcterms:created xsi:type="dcterms:W3CDTF">2015-06-15T14:31:39Z</dcterms:created>
  <dcterms:modified xsi:type="dcterms:W3CDTF">2022-10-10T05:12:20Z</dcterms:modified>
</cp:coreProperties>
</file>